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Light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jN4BE/yg3g+HeG+uWv7KWrw/yW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Light-regular.fntdata"/><Relationship Id="rId22" Type="http://schemas.openxmlformats.org/officeDocument/2006/relationships/font" Target="fonts/MontserratExtraLight-italic.fntdata"/><Relationship Id="rId21" Type="http://schemas.openxmlformats.org/officeDocument/2006/relationships/font" Target="fonts/MontserratExtraLight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Extra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9585b2d30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39585b2d30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9585b2d3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39585b2d3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666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5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5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5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5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7" name="Google Shape;7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3" name="Google Shape;113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862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59" name="Google Shape;159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Jose Antonio Ruiz Heredia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Hector Carlos Flores Reynoso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Alvaro Honrubia</a:t>
            </a:r>
            <a:endParaRPr sz="1200"/>
          </a:p>
        </p:txBody>
      </p:sp>
      <p:sp>
        <p:nvSpPr>
          <p:cNvPr id="160" name="Google Shape;160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862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300">
                <a:latin typeface="Montserrat ExtraLight"/>
                <a:ea typeface="Montserrat ExtraLight"/>
                <a:cs typeface="Montserrat ExtraLight"/>
                <a:sym typeface="Montserrat ExtraLight"/>
              </a:rPr>
              <a:t>The TL challenge</a:t>
            </a:r>
            <a:endParaRPr b="0" sz="23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9585b2d30_4_62"/>
          <p:cNvSpPr txBox="1"/>
          <p:nvPr/>
        </p:nvSpPr>
        <p:spPr>
          <a:xfrm>
            <a:off x="938500" y="445025"/>
            <a:ext cx="4629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PROBLEM</a:t>
            </a:r>
            <a:endParaRPr b="0" i="0" sz="2400" u="none" cap="none" strike="noStrike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67" name="Google Shape;167;g339585b2d30_4_62"/>
          <p:cNvCxnSpPr/>
          <p:nvPr/>
        </p:nvCxnSpPr>
        <p:spPr>
          <a:xfrm>
            <a:off x="1026200" y="414022"/>
            <a:ext cx="2354700" cy="108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  <p:sp>
        <p:nvSpPr>
          <p:cNvPr id="168" name="Google Shape;168;g339585b2d30_4_62"/>
          <p:cNvSpPr txBox="1"/>
          <p:nvPr/>
        </p:nvSpPr>
        <p:spPr>
          <a:xfrm>
            <a:off x="3538497" y="21583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Scope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9" name="Google Shape;169;g339585b2d30_4_62"/>
          <p:cNvSpPr txBox="1"/>
          <p:nvPr/>
        </p:nvSpPr>
        <p:spPr>
          <a:xfrm>
            <a:off x="3310500" y="2843275"/>
            <a:ext cx="252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Refine the </a:t>
            </a: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Convolutional Neural Network </a:t>
            </a:r>
            <a:r>
              <a:rPr b="0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optimize its parameters 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339585b2d30_4_62"/>
          <p:cNvSpPr txBox="1"/>
          <p:nvPr/>
        </p:nvSpPr>
        <p:spPr>
          <a:xfrm>
            <a:off x="6180953" y="21583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Observations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1" name="Google Shape;171;g339585b2d30_4_62"/>
          <p:cNvSpPr txBox="1"/>
          <p:nvPr/>
        </p:nvSpPr>
        <p:spPr>
          <a:xfrm>
            <a:off x="5952950" y="2843275"/>
            <a:ext cx="25983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Models are compared using </a:t>
            </a: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such a mean accuracy, recall and precision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g339585b2d30_4_62"/>
          <p:cNvSpPr txBox="1"/>
          <p:nvPr/>
        </p:nvSpPr>
        <p:spPr>
          <a:xfrm>
            <a:off x="896047" y="21583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Problem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g339585b2d30_4_62"/>
          <p:cNvSpPr txBox="1"/>
          <p:nvPr/>
        </p:nvSpPr>
        <p:spPr>
          <a:xfrm>
            <a:off x="671050" y="2843275"/>
            <a:ext cx="2520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Given a set of images (224px, 224px) </a:t>
            </a: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a classifier</a:t>
            </a: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that is able to detect the vehicle type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g339585b2d30_4_62"/>
          <p:cNvCxnSpPr/>
          <p:nvPr/>
        </p:nvCxnSpPr>
        <p:spPr>
          <a:xfrm>
            <a:off x="4436097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  <p:cxnSp>
        <p:nvCxnSpPr>
          <p:cNvPr id="175" name="Google Shape;175;g339585b2d30_4_62"/>
          <p:cNvCxnSpPr/>
          <p:nvPr/>
        </p:nvCxnSpPr>
        <p:spPr>
          <a:xfrm>
            <a:off x="7078550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  <p:cxnSp>
        <p:nvCxnSpPr>
          <p:cNvPr id="176" name="Google Shape;176;g339585b2d30_4_62"/>
          <p:cNvCxnSpPr/>
          <p:nvPr/>
        </p:nvCxnSpPr>
        <p:spPr>
          <a:xfrm>
            <a:off x="1793650" y="277929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  <p:sp>
        <p:nvSpPr>
          <p:cNvPr id="177" name="Google Shape;177;g339585b2d30_4_62"/>
          <p:cNvSpPr/>
          <p:nvPr/>
        </p:nvSpPr>
        <p:spPr>
          <a:xfrm>
            <a:off x="1587250" y="13537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39585b2d30_4_62"/>
          <p:cNvSpPr/>
          <p:nvPr/>
        </p:nvSpPr>
        <p:spPr>
          <a:xfrm>
            <a:off x="4229697" y="13537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39585b2d30_4_62"/>
          <p:cNvSpPr/>
          <p:nvPr/>
        </p:nvSpPr>
        <p:spPr>
          <a:xfrm>
            <a:off x="6872150" y="1353750"/>
            <a:ext cx="684600" cy="6846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39585b2d30_4_62"/>
          <p:cNvSpPr/>
          <p:nvPr/>
        </p:nvSpPr>
        <p:spPr>
          <a:xfrm>
            <a:off x="7002502" y="1491050"/>
            <a:ext cx="423884" cy="409986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0016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g339585b2d30_4_62"/>
          <p:cNvGrpSpPr/>
          <p:nvPr/>
        </p:nvGrpSpPr>
        <p:grpSpPr>
          <a:xfrm>
            <a:off x="4408932" y="1484111"/>
            <a:ext cx="326106" cy="423908"/>
            <a:chOff x="3990517" y="3354173"/>
            <a:chExt cx="279559" cy="363402"/>
          </a:xfrm>
        </p:grpSpPr>
        <p:sp>
          <p:nvSpPr>
            <p:cNvPr id="182" name="Google Shape;182;g339585b2d30_4_62"/>
            <p:cNvSpPr/>
            <p:nvPr/>
          </p:nvSpPr>
          <p:spPr>
            <a:xfrm>
              <a:off x="3990517" y="3354173"/>
              <a:ext cx="279559" cy="363402"/>
            </a:xfrm>
            <a:custGeom>
              <a:rect b="b" l="l" r="r" t="t"/>
              <a:pathLst>
                <a:path extrusionOk="0" h="11408" w="8776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339585b2d30_4_62"/>
            <p:cNvSpPr/>
            <p:nvPr/>
          </p:nvSpPr>
          <p:spPr>
            <a:xfrm>
              <a:off x="4102009" y="3418680"/>
              <a:ext cx="36824" cy="37175"/>
            </a:xfrm>
            <a:custGeom>
              <a:rect b="b" l="l" r="r" t="t"/>
              <a:pathLst>
                <a:path extrusionOk="0" h="1167" w="1156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339585b2d30_4_62"/>
            <p:cNvSpPr/>
            <p:nvPr/>
          </p:nvSpPr>
          <p:spPr>
            <a:xfrm>
              <a:off x="4083820" y="3615129"/>
              <a:ext cx="37175" cy="36824"/>
            </a:xfrm>
            <a:custGeom>
              <a:rect b="b" l="l" r="r" t="t"/>
              <a:pathLst>
                <a:path extrusionOk="0" h="1156" w="1167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g339585b2d30_4_62"/>
          <p:cNvGrpSpPr/>
          <p:nvPr/>
        </p:nvGrpSpPr>
        <p:grpSpPr>
          <a:xfrm>
            <a:off x="1708220" y="1482564"/>
            <a:ext cx="442674" cy="426993"/>
            <a:chOff x="1284212" y="1963766"/>
            <a:chExt cx="379489" cy="366046"/>
          </a:xfrm>
        </p:grpSpPr>
        <p:sp>
          <p:nvSpPr>
            <p:cNvPr id="186" name="Google Shape;186;g339585b2d30_4_62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339585b2d30_4_62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9585b2d30_4_0"/>
          <p:cNvSpPr txBox="1"/>
          <p:nvPr>
            <p:ph type="title"/>
          </p:nvPr>
        </p:nvSpPr>
        <p:spPr>
          <a:xfrm>
            <a:off x="938500" y="445025"/>
            <a:ext cx="4702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2"/>
                </a:solidFill>
              </a:rPr>
              <a:t>THE PROCESS</a:t>
            </a:r>
            <a:endParaRPr sz="2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cxnSp>
        <p:nvCxnSpPr>
          <p:cNvPr id="193" name="Google Shape;193;g339585b2d30_4_0"/>
          <p:cNvCxnSpPr/>
          <p:nvPr/>
        </p:nvCxnSpPr>
        <p:spPr>
          <a:xfrm>
            <a:off x="343525" y="3661475"/>
            <a:ext cx="8185800" cy="17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g339585b2d30_4_0"/>
          <p:cNvSpPr/>
          <p:nvPr/>
        </p:nvSpPr>
        <p:spPr>
          <a:xfrm>
            <a:off x="794425" y="354357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39585b2d30_4_0"/>
          <p:cNvSpPr/>
          <p:nvPr/>
        </p:nvSpPr>
        <p:spPr>
          <a:xfrm>
            <a:off x="2442190" y="353772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39585b2d30_4_0"/>
          <p:cNvSpPr/>
          <p:nvPr/>
        </p:nvSpPr>
        <p:spPr>
          <a:xfrm>
            <a:off x="5419607" y="354357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g339585b2d30_4_0"/>
          <p:cNvCxnSpPr/>
          <p:nvPr/>
        </p:nvCxnSpPr>
        <p:spPr>
          <a:xfrm>
            <a:off x="1026200" y="414022"/>
            <a:ext cx="22914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  <p:sp>
        <p:nvSpPr>
          <p:cNvPr id="198" name="Google Shape;198;g339585b2d30_4_0"/>
          <p:cNvSpPr txBox="1"/>
          <p:nvPr>
            <p:ph idx="4294967295" type="title"/>
          </p:nvPr>
        </p:nvSpPr>
        <p:spPr>
          <a:xfrm>
            <a:off x="140127" y="393037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199" name="Google Shape;199;g339585b2d30_4_0"/>
          <p:cNvSpPr txBox="1"/>
          <p:nvPr>
            <p:ph idx="4294967295" type="title"/>
          </p:nvPr>
        </p:nvSpPr>
        <p:spPr>
          <a:xfrm>
            <a:off x="1787912" y="39245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0" name="Google Shape;200;g339585b2d30_4_0"/>
          <p:cNvSpPr txBox="1"/>
          <p:nvPr>
            <p:ph idx="4294967295" type="title"/>
          </p:nvPr>
        </p:nvSpPr>
        <p:spPr>
          <a:xfrm>
            <a:off x="4765312" y="393037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1" name="Google Shape;201;g339585b2d30_4_0"/>
          <p:cNvSpPr txBox="1"/>
          <p:nvPr/>
        </p:nvSpPr>
        <p:spPr>
          <a:xfrm>
            <a:off x="288625" y="2358450"/>
            <a:ext cx="1232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 Model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g339585b2d30_4_0"/>
          <p:cNvSpPr txBox="1"/>
          <p:nvPr/>
        </p:nvSpPr>
        <p:spPr>
          <a:xfrm>
            <a:off x="1763750" y="1663038"/>
            <a:ext cx="24990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Models Exploration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VGG16 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VGG19 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Xception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InceptionResNetV2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339585b2d30_4_0"/>
          <p:cNvSpPr txBox="1"/>
          <p:nvPr/>
        </p:nvSpPr>
        <p:spPr>
          <a:xfrm>
            <a:off x="4505175" y="1610563"/>
            <a:ext cx="2598300" cy="1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Adjusting parameters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 in Model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RandomFlip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RandomRotation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RandomZoom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 in Processing 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ImageGenerator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g339585b2d30_4_0"/>
          <p:cNvSpPr/>
          <p:nvPr/>
        </p:nvSpPr>
        <p:spPr>
          <a:xfrm>
            <a:off x="7687257" y="3537725"/>
            <a:ext cx="221100" cy="26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39585b2d30_4_0"/>
          <p:cNvSpPr txBox="1"/>
          <p:nvPr>
            <p:ph idx="4294967295" type="title"/>
          </p:nvPr>
        </p:nvSpPr>
        <p:spPr>
          <a:xfrm>
            <a:off x="7032962" y="3974300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" name="Google Shape;206;g339585b2d30_4_0"/>
          <p:cNvSpPr txBox="1"/>
          <p:nvPr/>
        </p:nvSpPr>
        <p:spPr>
          <a:xfrm>
            <a:off x="7032950" y="1610575"/>
            <a:ext cx="2598300" cy="1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Layer Unfreeze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 layers freeze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Unfreeze the last 15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Unfreeze the last 35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Unfreeze the last 50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 txBox="1"/>
          <p:nvPr>
            <p:ph idx="4" type="title"/>
          </p:nvPr>
        </p:nvSpPr>
        <p:spPr>
          <a:xfrm>
            <a:off x="938500" y="445025"/>
            <a:ext cx="4629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ARCHITECTURES</a:t>
            </a:r>
            <a:endParaRPr/>
          </a:p>
        </p:txBody>
      </p:sp>
      <p:cxnSp>
        <p:nvCxnSpPr>
          <p:cNvPr id="212" name="Google Shape;212;p8"/>
          <p:cNvCxnSpPr/>
          <p:nvPr/>
        </p:nvCxnSpPr>
        <p:spPr>
          <a:xfrm>
            <a:off x="1026200" y="414022"/>
            <a:ext cx="4022100" cy="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  <p:sp>
        <p:nvSpPr>
          <p:cNvPr id="213" name="Google Shape;213;p8"/>
          <p:cNvSpPr txBox="1"/>
          <p:nvPr/>
        </p:nvSpPr>
        <p:spPr>
          <a:xfrm>
            <a:off x="95850" y="1455925"/>
            <a:ext cx="20556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 Convolutional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2474803" y="1455925"/>
            <a:ext cx="19851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VGG Model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VGG16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VGG19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8"/>
          <p:cNvSpPr txBox="1"/>
          <p:nvPr/>
        </p:nvSpPr>
        <p:spPr>
          <a:xfrm>
            <a:off x="4707975" y="1455925"/>
            <a:ext cx="20178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ResNet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ResNet50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6896100" y="1455925"/>
            <a:ext cx="21522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Xception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Xception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8"/>
          <p:cNvSpPr txBox="1"/>
          <p:nvPr/>
        </p:nvSpPr>
        <p:spPr>
          <a:xfrm>
            <a:off x="74550" y="3317025"/>
            <a:ext cx="20982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InceptionResNetV2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InceptionResNetV2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2360550" y="3317025"/>
            <a:ext cx="20982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Augmentation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Model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RandomFlip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RandomZoom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RandomRotation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4707975" y="3317025"/>
            <a:ext cx="20982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Augmentation in Processing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ImageDataGenerator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6992700" y="3317025"/>
            <a:ext cx="20556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358802" y="10436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00</a:t>
            </a:r>
            <a:endParaRPr b="0" i="0" sz="19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2" name="Google Shape;222;p8"/>
          <p:cNvCxnSpPr/>
          <p:nvPr/>
        </p:nvCxnSpPr>
        <p:spPr>
          <a:xfrm>
            <a:off x="976686" y="14243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23" name="Google Shape;223;p8"/>
          <p:cNvSpPr txBox="1"/>
          <p:nvPr/>
        </p:nvSpPr>
        <p:spPr>
          <a:xfrm>
            <a:off x="2644802" y="10436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b="0" i="0" sz="19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4" name="Google Shape;224;p8"/>
          <p:cNvCxnSpPr/>
          <p:nvPr/>
        </p:nvCxnSpPr>
        <p:spPr>
          <a:xfrm>
            <a:off x="3262686" y="14243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25" name="Google Shape;225;p8"/>
          <p:cNvSpPr txBox="1"/>
          <p:nvPr/>
        </p:nvSpPr>
        <p:spPr>
          <a:xfrm>
            <a:off x="4930802" y="10436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b="0" i="0" sz="19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6" name="Google Shape;226;p8"/>
          <p:cNvCxnSpPr/>
          <p:nvPr/>
        </p:nvCxnSpPr>
        <p:spPr>
          <a:xfrm>
            <a:off x="5548686" y="14243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27" name="Google Shape;227;p8"/>
          <p:cNvSpPr txBox="1"/>
          <p:nvPr/>
        </p:nvSpPr>
        <p:spPr>
          <a:xfrm>
            <a:off x="7140602" y="10436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b="0" i="0" sz="19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8" name="Google Shape;228;p8"/>
          <p:cNvCxnSpPr/>
          <p:nvPr/>
        </p:nvCxnSpPr>
        <p:spPr>
          <a:xfrm>
            <a:off x="7758486" y="14243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29" name="Google Shape;229;p8"/>
          <p:cNvSpPr txBox="1"/>
          <p:nvPr/>
        </p:nvSpPr>
        <p:spPr>
          <a:xfrm>
            <a:off x="358802" y="28724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b="0" i="0" sz="19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30" name="Google Shape;230;p8"/>
          <p:cNvCxnSpPr/>
          <p:nvPr/>
        </p:nvCxnSpPr>
        <p:spPr>
          <a:xfrm>
            <a:off x="976686" y="32531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31" name="Google Shape;231;p8"/>
          <p:cNvSpPr txBox="1"/>
          <p:nvPr/>
        </p:nvSpPr>
        <p:spPr>
          <a:xfrm>
            <a:off x="2644802" y="28724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 b="0" i="0" sz="19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32" name="Google Shape;232;p8"/>
          <p:cNvCxnSpPr/>
          <p:nvPr/>
        </p:nvCxnSpPr>
        <p:spPr>
          <a:xfrm>
            <a:off x="3262686" y="32531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33" name="Google Shape;233;p8"/>
          <p:cNvSpPr txBox="1"/>
          <p:nvPr/>
        </p:nvSpPr>
        <p:spPr>
          <a:xfrm>
            <a:off x="4930802" y="28724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 b="0" i="0" sz="19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34" name="Google Shape;234;p8"/>
          <p:cNvCxnSpPr/>
          <p:nvPr/>
        </p:nvCxnSpPr>
        <p:spPr>
          <a:xfrm>
            <a:off x="5548686" y="32531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35" name="Google Shape;235;p8"/>
          <p:cNvSpPr txBox="1"/>
          <p:nvPr/>
        </p:nvSpPr>
        <p:spPr>
          <a:xfrm>
            <a:off x="7216802" y="2872425"/>
            <a:ext cx="1529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07</a:t>
            </a:r>
            <a:endParaRPr b="0" i="0" sz="19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36" name="Google Shape;236;p8"/>
          <p:cNvCxnSpPr/>
          <p:nvPr/>
        </p:nvCxnSpPr>
        <p:spPr>
          <a:xfrm>
            <a:off x="7834686" y="3253161"/>
            <a:ext cx="29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237" name="Google Shape;237;p8"/>
          <p:cNvSpPr txBox="1"/>
          <p:nvPr/>
        </p:nvSpPr>
        <p:spPr>
          <a:xfrm>
            <a:off x="6932550" y="3317025"/>
            <a:ext cx="20982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Layer Unfreeze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 layers freeze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Unfreeze last 50 layers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Unfreeze las 35 layers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Unfre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/>
          <p:nvPr>
            <p:ph type="title"/>
          </p:nvPr>
        </p:nvSpPr>
        <p:spPr>
          <a:xfrm>
            <a:off x="938500" y="445025"/>
            <a:ext cx="4702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METRICS</a:t>
            </a:r>
            <a:endParaRPr/>
          </a:p>
        </p:txBody>
      </p:sp>
      <p:sp>
        <p:nvSpPr>
          <p:cNvPr id="243" name="Google Shape;243;p18"/>
          <p:cNvSpPr txBox="1"/>
          <p:nvPr>
            <p:ph idx="4294967295" type="body"/>
          </p:nvPr>
        </p:nvSpPr>
        <p:spPr>
          <a:xfrm>
            <a:off x="6885256" y="3750975"/>
            <a:ext cx="12294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Accuracy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6745401" y="4388330"/>
            <a:ext cx="140100" cy="128700"/>
          </a:xfrm>
          <a:prstGeom prst="ellipse">
            <a:avLst/>
          </a:prstGeom>
          <a:solidFill>
            <a:srgbClr val="F5C2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8"/>
          <p:cNvSpPr txBox="1"/>
          <p:nvPr>
            <p:ph idx="4294967295" type="body"/>
          </p:nvPr>
        </p:nvSpPr>
        <p:spPr>
          <a:xfrm>
            <a:off x="6885249" y="3998880"/>
            <a:ext cx="6705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Recall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6745401" y="3870172"/>
            <a:ext cx="140100" cy="128700"/>
          </a:xfrm>
          <a:prstGeom prst="ellipse">
            <a:avLst/>
          </a:prstGeom>
          <a:solidFill>
            <a:srgbClr val="65A8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18"/>
          <p:cNvCxnSpPr/>
          <p:nvPr/>
        </p:nvCxnSpPr>
        <p:spPr>
          <a:xfrm flipH="1" rot="10800000">
            <a:off x="1026200" y="406822"/>
            <a:ext cx="2743200" cy="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  <p:sp>
        <p:nvSpPr>
          <p:cNvPr id="248" name="Google Shape;248;p18"/>
          <p:cNvSpPr txBox="1"/>
          <p:nvPr>
            <p:ph idx="4294967295" type="body"/>
          </p:nvPr>
        </p:nvSpPr>
        <p:spPr>
          <a:xfrm>
            <a:off x="6885255" y="4272201"/>
            <a:ext cx="984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chemeClr val="lt1"/>
                </a:solidFill>
              </a:rPr>
              <a:t>Precision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6745401" y="4129256"/>
            <a:ext cx="140100" cy="128700"/>
          </a:xfrm>
          <a:prstGeom prst="ellipse">
            <a:avLst/>
          </a:prstGeom>
          <a:solidFill>
            <a:srgbClr val="D516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6650825" y="1520600"/>
            <a:ext cx="2317200" cy="1199400"/>
          </a:xfrm>
          <a:prstGeom prst="roundRect">
            <a:avLst>
              <a:gd fmla="val 16667" name="adj"/>
            </a:avLst>
          </a:prstGeom>
          <a:solidFill>
            <a:srgbClr val="FFAB40">
              <a:alpha val="39215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Mean accuracy: 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81.01%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Mean recall:</a:t>
            </a:r>
            <a:r>
              <a:rPr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76.92%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Mean precision: 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84.85%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18" title="Model Comparis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50" y="1145500"/>
            <a:ext cx="4859199" cy="347844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8"/>
          <p:cNvSpPr/>
          <p:nvPr/>
        </p:nvSpPr>
        <p:spPr>
          <a:xfrm>
            <a:off x="4708800" y="1880225"/>
            <a:ext cx="474900" cy="193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6814496" y="1048125"/>
            <a:ext cx="2007600" cy="41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5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BEST MODEL</a:t>
            </a:r>
            <a:endParaRPr b="0" i="0" sz="1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4" name="Google Shape;254;p18"/>
          <p:cNvCxnSpPr/>
          <p:nvPr/>
        </p:nvCxnSpPr>
        <p:spPr>
          <a:xfrm flipH="1">
            <a:off x="5215800" y="1304925"/>
            <a:ext cx="1527900" cy="385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title"/>
          </p:nvPr>
        </p:nvSpPr>
        <p:spPr>
          <a:xfrm>
            <a:off x="885600" y="445025"/>
            <a:ext cx="4702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accent1"/>
                </a:solidFill>
              </a:rPr>
              <a:t>BEST MODEL</a:t>
            </a: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flipH="1" rot="10800000">
            <a:off x="973300" y="399922"/>
            <a:ext cx="2055600" cy="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  <p:sp>
        <p:nvSpPr>
          <p:cNvPr id="261" name="Google Shape;261;p28"/>
          <p:cNvSpPr txBox="1"/>
          <p:nvPr/>
        </p:nvSpPr>
        <p:spPr>
          <a:xfrm>
            <a:off x="152350" y="1162200"/>
            <a:ext cx="4074900" cy="3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Mean Accuracy: 81.010%</a:t>
            </a:r>
            <a:endParaRPr b="1"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Mean Recall: 76.919%</a:t>
            </a:r>
            <a:endParaRPr b="1"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Mean Precision: 84.852%</a:t>
            </a:r>
            <a:endParaRPr b="1"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Cargo plane: Recall: 94.118% Precision: 100.000% Specificity: 100.000% Dice: 96.970%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Helicopter: Recall: 50.000% Precision: 100.000% Specificity: 100.000% Dice: 66.667%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Small car: Recall: 93.095% Precision: 79.796% Specificity: 94.237% Dice: 85.934%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Bus: Recall: 73.059% Precision: 62.500% Specificity: 94.997% Dice: 67.368%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Truck: Recall: 52.453% Precision: 59.149% Specificity: 94.875% Dice: 55.600%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Motorboat: Recall: 70.787% Precision: 90.000% Specificity: 99.658% Dice: 79.245%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Fishing vessel: Recall: 87.013% Precision: 77.011% Specificity: 99.030% Dice: 81.707%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Dump truck: Recall: 58.120% Precision: 81.928% Specificity: 99.258% Dice: 68.000%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Excavator: Recall: 87.179% Precision: 98.551% Specificity: 99.951% Dice: 92.517%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Building: Recall: 92.339% Precision: 91.968% Specificity: 97.564% Dice: 92.153%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Storage tank: Recall: 88.889% Precision: 93.151% Specificity: 99.496% Dice: 90.970%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&gt; Shipping container: Recall: 75.974% Precision: 84.173% Specificity: 98.891% Dice: 79.863%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350" y="414025"/>
            <a:ext cx="4858325" cy="42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idx="4" type="title"/>
          </p:nvPr>
        </p:nvSpPr>
        <p:spPr>
          <a:xfrm>
            <a:off x="938500" y="445025"/>
            <a:ext cx="4629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CONCLUSIONS</a:t>
            </a:r>
            <a:endParaRPr/>
          </a:p>
        </p:txBody>
      </p:sp>
      <p:cxnSp>
        <p:nvCxnSpPr>
          <p:cNvPr id="268" name="Google Shape;268;p24"/>
          <p:cNvCxnSpPr/>
          <p:nvPr/>
        </p:nvCxnSpPr>
        <p:spPr>
          <a:xfrm flipH="1" rot="10800000">
            <a:off x="1026200" y="408322"/>
            <a:ext cx="2369100" cy="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  <p:sp>
        <p:nvSpPr>
          <p:cNvPr id="269" name="Google Shape;269;p24"/>
          <p:cNvSpPr txBox="1"/>
          <p:nvPr>
            <p:ph type="title"/>
          </p:nvPr>
        </p:nvSpPr>
        <p:spPr>
          <a:xfrm>
            <a:off x="3485775" y="1454875"/>
            <a:ext cx="2525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Efficiency in Training</a:t>
            </a:r>
            <a:endParaRPr/>
          </a:p>
        </p:txBody>
      </p:sp>
      <p:sp>
        <p:nvSpPr>
          <p:cNvPr id="270" name="Google Shape;270;p24"/>
          <p:cNvSpPr txBox="1"/>
          <p:nvPr>
            <p:ph idx="5" type="title"/>
          </p:nvPr>
        </p:nvSpPr>
        <p:spPr>
          <a:xfrm>
            <a:off x="317175" y="1341575"/>
            <a:ext cx="3078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ResNetV2 Performance</a:t>
            </a:r>
            <a:endParaRPr/>
          </a:p>
        </p:txBody>
      </p:sp>
      <p:sp>
        <p:nvSpPr>
          <p:cNvPr id="271" name="Google Shape;271;p24"/>
          <p:cNvSpPr txBox="1"/>
          <p:nvPr>
            <p:ph idx="14" type="title"/>
          </p:nvPr>
        </p:nvSpPr>
        <p:spPr>
          <a:xfrm>
            <a:off x="1167600" y="3487925"/>
            <a:ext cx="3000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"/>
              <a:t>Data Augmentation yields better results</a:t>
            </a:r>
            <a:endParaRPr/>
          </a:p>
        </p:txBody>
      </p:sp>
      <p:cxnSp>
        <p:nvCxnSpPr>
          <p:cNvPr id="272" name="Google Shape;272;p24"/>
          <p:cNvCxnSpPr/>
          <p:nvPr/>
        </p:nvCxnSpPr>
        <p:spPr>
          <a:xfrm>
            <a:off x="1218450" y="3174996"/>
            <a:ext cx="670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  <p:sp>
        <p:nvSpPr>
          <p:cNvPr id="273" name="Google Shape;273;p24"/>
          <p:cNvSpPr txBox="1"/>
          <p:nvPr/>
        </p:nvSpPr>
        <p:spPr>
          <a:xfrm>
            <a:off x="3563925" y="2169375"/>
            <a:ext cx="2369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By using pre-trained weights, the model quickly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adapts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to new dataset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473475" y="2084763"/>
            <a:ext cx="280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Best-performing model, demonstrating superior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generalization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on the validation set.</a:t>
            </a:r>
            <a:endParaRPr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1167600" y="403802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 leads to improved performance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as it exposes the model to a variety of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unseen scenarios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during training, enhancing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generalization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4"/>
          <p:cNvSpPr txBox="1"/>
          <p:nvPr>
            <p:ph idx="14" type="title"/>
          </p:nvPr>
        </p:nvSpPr>
        <p:spPr>
          <a:xfrm>
            <a:off x="5204850" y="3487925"/>
            <a:ext cx="3000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Generalization in training can yield bias</a:t>
            </a:r>
            <a:endParaRPr/>
          </a:p>
        </p:txBody>
      </p:sp>
      <p:sp>
        <p:nvSpPr>
          <p:cNvPr id="277" name="Google Shape;277;p24"/>
          <p:cNvSpPr txBox="1"/>
          <p:nvPr/>
        </p:nvSpPr>
        <p:spPr>
          <a:xfrm>
            <a:off x="5204850" y="403802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Large Models are trained around multiple categories,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unfreezing the last layers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help capture the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fine details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or your dataset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24"/>
          <p:cNvSpPr txBox="1"/>
          <p:nvPr>
            <p:ph type="title"/>
          </p:nvPr>
        </p:nvSpPr>
        <p:spPr>
          <a:xfrm>
            <a:off x="6011125" y="1358525"/>
            <a:ext cx="3000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Resource Allocation</a:t>
            </a:r>
            <a:endParaRPr/>
          </a:p>
        </p:txBody>
      </p:sp>
      <p:sp>
        <p:nvSpPr>
          <p:cNvPr id="279" name="Google Shape;279;p24"/>
          <p:cNvSpPr txBox="1"/>
          <p:nvPr/>
        </p:nvSpPr>
        <p:spPr>
          <a:xfrm>
            <a:off x="6217875" y="2140800"/>
            <a:ext cx="2477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we progress into higher and more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complex models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we need to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adjust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our </a:t>
            </a: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resource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expectations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